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8" r:id="rId12"/>
    <p:sldId id="265" r:id="rId13"/>
    <p:sldId id="266" r:id="rId1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F1D76-A2A6-452F-B705-6F9954EB8879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5722D-2D52-4E50-9CA9-FEAC9DE65F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599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59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09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56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0" y="6356352"/>
            <a:ext cx="2228850" cy="365125"/>
          </a:xfrm>
        </p:spPr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309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687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3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91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975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5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847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769D-7082-4791-A5D5-9E270DFEEBA2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37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5769D-7082-4791-A5D5-9E270DFEEBA2}" type="datetimeFigureOut">
              <a:rPr kumimoji="1" lang="ja-JP" altLang="en-US" smtClean="0"/>
              <a:t>2024/6/18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7150" y="649287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1D3BACCE-DF6C-48F0-9C67-ADB3DFD399D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68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0722B04-21C7-4320-8DFA-7B73410DEA5E}"/>
              </a:ext>
            </a:extLst>
          </p:cNvPr>
          <p:cNvSpPr/>
          <p:nvPr/>
        </p:nvSpPr>
        <p:spPr>
          <a:xfrm>
            <a:off x="0" y="1879134"/>
            <a:ext cx="9906000" cy="1853967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968E71-3444-4CA7-905F-B9D7B2D0BBE6}"/>
              </a:ext>
            </a:extLst>
          </p:cNvPr>
          <p:cNvSpPr txBox="1"/>
          <p:nvPr/>
        </p:nvSpPr>
        <p:spPr>
          <a:xfrm>
            <a:off x="3542357" y="2023055"/>
            <a:ext cx="2821285" cy="677108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en-US" altLang="ja-JP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案件名</a:t>
            </a:r>
            <a:r>
              <a:rPr kumimoji="1" lang="en-US" altLang="ja-JP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ja-JP" altLang="en-US" sz="44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2BE3B3-2E76-4202-A9B5-668C97FC44C9}"/>
              </a:ext>
            </a:extLst>
          </p:cNvPr>
          <p:cNvSpPr txBox="1"/>
          <p:nvPr/>
        </p:nvSpPr>
        <p:spPr>
          <a:xfrm>
            <a:off x="3260231" y="2841987"/>
            <a:ext cx="3385542" cy="677108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44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●●のご提案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6241225" y="5835531"/>
            <a:ext cx="1436291" cy="430887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会社名等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8FC2E50-CE3C-75A3-2868-FC24CC8120AF}"/>
              </a:ext>
            </a:extLst>
          </p:cNvPr>
          <p:cNvSpPr txBox="1"/>
          <p:nvPr/>
        </p:nvSpPr>
        <p:spPr>
          <a:xfrm>
            <a:off x="7677150" y="181589"/>
            <a:ext cx="2033198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1">
            <a:spAutoFit/>
          </a:bodyPr>
          <a:lstStyle/>
          <a:p>
            <a:r>
              <a:rPr kumimoji="1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様式－２</a:t>
            </a:r>
          </a:p>
        </p:txBody>
      </p:sp>
    </p:spTree>
    <p:extLst>
      <p:ext uri="{BB962C8B-B14F-4D97-AF65-F5344CB8AC3E}">
        <p14:creationId xmlns:p14="http://schemas.microsoft.com/office/powerpoint/2010/main" val="3569153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9233297" cy="123110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■当該技術を現場導入する上で、想定される課題や、施工に際しての条件等が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あれば記載してください。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記載例：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AI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エンジンの学習にあたり、教師データが必要となる。このため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センサーの設置場所について、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2490787" y="0"/>
            <a:ext cx="4924426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現場導入にあたっての課題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049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7437934" cy="1231106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■今後の技術の発展性等があれば記載してください。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記載例：河川分野以外にも、●●の分野にも応用が可能です。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具体的には、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ドローンと組み合わせて活用すると、さらに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3106340" y="0"/>
            <a:ext cx="3693319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今後の技術の発展性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506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7181453" cy="307777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■そのほかに提案上、必要な情報があれば記載してください。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4337446" y="0"/>
            <a:ext cx="1231107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その他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757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2051844" cy="184665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zh-TW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会社名</a:t>
            </a:r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zh-TW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代表者氏名</a:t>
            </a:r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zh-TW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住所</a:t>
            </a:r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zh-TW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資本金</a:t>
            </a:r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zh-TW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従業員数</a:t>
            </a:r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zh-TW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年商（任意）</a:t>
            </a:r>
            <a:r>
              <a:rPr kumimoji="1" lang="en-US" altLang="zh-TW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4132262" y="0"/>
            <a:ext cx="1641475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会社概要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2664014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2BAB50-62A7-46DC-99A6-891EDA8AA871}"/>
              </a:ext>
            </a:extLst>
          </p:cNvPr>
          <p:cNvSpPr/>
          <p:nvPr/>
        </p:nvSpPr>
        <p:spPr>
          <a:xfrm>
            <a:off x="0" y="3801701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5AB3198-B9A5-4EFB-A373-095F651B740F}"/>
              </a:ext>
            </a:extLst>
          </p:cNvPr>
          <p:cNvSpPr txBox="1"/>
          <p:nvPr/>
        </p:nvSpPr>
        <p:spPr>
          <a:xfrm>
            <a:off x="3516709" y="3801701"/>
            <a:ext cx="2872581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協力企業の概要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82D8865-2ACD-413C-A33D-0EA1658DC782}"/>
              </a:ext>
            </a:extLst>
          </p:cNvPr>
          <p:cNvSpPr/>
          <p:nvPr/>
        </p:nvSpPr>
        <p:spPr>
          <a:xfrm>
            <a:off x="250879" y="4462943"/>
            <a:ext cx="9404242" cy="1890872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EF93A67-18F6-4B6E-A803-3D70B3799CF3}"/>
              </a:ext>
            </a:extLst>
          </p:cNvPr>
          <p:cNvSpPr txBox="1"/>
          <p:nvPr/>
        </p:nvSpPr>
        <p:spPr>
          <a:xfrm>
            <a:off x="457605" y="4646216"/>
            <a:ext cx="8988399" cy="61555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■本案件の提案において、協力企業がある場合は、協力企業の概要、協力して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もらう内容等について記載してください。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294878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312326" y="551697"/>
            <a:ext cx="9297417" cy="4231928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＜以下項目を入れた資料を作成ください＞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全てのページを埋める必要はありませんが、極力詳細にわたり</a:t>
            </a:r>
            <a:endParaRPr kumimoji="1" lang="en-US" altLang="ja-JP" sz="2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ご記載ください。（記載例は削除してご使用ください。）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前提条件に対する説明</a:t>
            </a:r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この項目は必ず記載のこと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提案（シーズ）の概要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具体的な内容（想定しているニーズに対するシーズの活用）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提案の特徴、他社との違い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現場導入による効果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現場導入の例</a:t>
            </a: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現場導入にあたっての課題</a:t>
            </a:r>
            <a:endParaRPr kumimoji="1" lang="en-US" altLang="ja-JP" sz="25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•</a:t>
            </a:r>
            <a:r>
              <a:rPr kumimoji="1" lang="ja-JP" altLang="en-US" sz="25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今後の技術の発展性等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9486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312326" y="756796"/>
            <a:ext cx="8463855" cy="15388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必須条件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例：装置の提供のみではなく、設置および保守管理を行うこと。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満たすことを期待する条件・満たされていることが望ましい条件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例：装置の提供と設置のほかデータ収集と検証ができる企業が望ましい。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2901156" y="0"/>
            <a:ext cx="4103688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前提条件に対する説明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2538101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806F88D4-2B93-4580-8149-1333C6367EF1}"/>
              </a:ext>
            </a:extLst>
          </p:cNvPr>
          <p:cNvSpPr/>
          <p:nvPr/>
        </p:nvSpPr>
        <p:spPr>
          <a:xfrm>
            <a:off x="423684" y="2347436"/>
            <a:ext cx="4903325" cy="734748"/>
          </a:xfrm>
          <a:prstGeom prst="roundRect">
            <a:avLst>
              <a:gd name="adj" fmla="val 2078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別紙－２「前提条件一覧」を参照し、</a:t>
            </a:r>
          </a:p>
          <a:p>
            <a:r>
              <a:rPr kumimoji="1" lang="ja-JP" altLang="en-US" sz="2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該当する必須条件等に更新して下さい。</a:t>
            </a:r>
          </a:p>
        </p:txBody>
      </p:sp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DCDD6E81-62D1-41C3-9822-7DA940B37C81}"/>
              </a:ext>
            </a:extLst>
          </p:cNvPr>
          <p:cNvSpPr/>
          <p:nvPr/>
        </p:nvSpPr>
        <p:spPr>
          <a:xfrm flipV="1">
            <a:off x="3983052" y="3344618"/>
            <a:ext cx="1939895" cy="322604"/>
          </a:xfrm>
          <a:prstGeom prst="triangle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970330B-B669-45F2-83E2-EBFF5002C1A4}"/>
              </a:ext>
            </a:extLst>
          </p:cNvPr>
          <p:cNvSpPr/>
          <p:nvPr/>
        </p:nvSpPr>
        <p:spPr>
          <a:xfrm>
            <a:off x="250878" y="3815713"/>
            <a:ext cx="9404242" cy="2538101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E13444-0D6A-4D2F-AF4C-46DEE3B368FF}"/>
              </a:ext>
            </a:extLst>
          </p:cNvPr>
          <p:cNvSpPr txBox="1"/>
          <p:nvPr/>
        </p:nvSpPr>
        <p:spPr>
          <a:xfrm>
            <a:off x="313038" y="3948557"/>
            <a:ext cx="9233297" cy="1538883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必須条件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例：当社は装置提供に加え、設置および保守管理も対応できます。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満たすことを期待する条件・満たされていることが望ましい条件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例：当社はデータ収集及び検証も対応できます。データ収集については、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91599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7950895" cy="92333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■提案（シーズ）の概要を記載します。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今回のシーズ（技術）の全体像もしくはポイントを記載してください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2901154" y="0"/>
            <a:ext cx="4103689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提案（シーズ）の概要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990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7950895" cy="92333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■提案の具体的内容を記載します。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ニーズに対して、想定しているシーズ（技術等）を記載してください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3311523" y="0"/>
            <a:ext cx="3282951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提案の具体的内容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3597780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8CCBD4-FA1B-43A3-A98C-6EEF561DEBD7}"/>
              </a:ext>
            </a:extLst>
          </p:cNvPr>
          <p:cNvSpPr/>
          <p:nvPr/>
        </p:nvSpPr>
        <p:spPr>
          <a:xfrm>
            <a:off x="250878" y="4495088"/>
            <a:ext cx="9404242" cy="1858726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EA9116B-5875-42B1-9C3C-A008F01555F5}"/>
              </a:ext>
            </a:extLst>
          </p:cNvPr>
          <p:cNvSpPr txBox="1"/>
          <p:nvPr/>
        </p:nvSpPr>
        <p:spPr>
          <a:xfrm>
            <a:off x="457605" y="4661632"/>
            <a:ext cx="6412012" cy="307777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■当該技術が活用された実績があれば、記載ください。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642966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8720336" cy="307777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■提案の具体的について、写真、イメージなどを入れて説明してください。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1464864" y="0"/>
            <a:ext cx="6976270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提案の具体的内容（写真</a:t>
            </a:r>
            <a:r>
              <a:rPr kumimoji="1" lang="en-US" altLang="ja-JP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or</a:t>
            </a:r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イメージ）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18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8463855" cy="3385542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■提案の特徴（強み、他社との差別化ポイント）を記載してください。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他社との差別化では、比較表などを入れるとわかりやすくなります。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記載例①：強みとして、検知に必要な電源が不要となる。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具体的には、●●を活用し、電源がなくても使用できる。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他社では、●●を使っているが、劣化、メンテナンスが問題と</a:t>
            </a:r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なっている。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記載例②：強みのポイントを列挙して説明する。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・省電力：バッテリのみで長期に稼働できる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・コンパクト：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・広域通信に対応：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</a:t>
            </a:r>
            <a:endParaRPr kumimoji="1"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3927077" y="0"/>
            <a:ext cx="2051844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提案の特徴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254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9233297" cy="1846659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■現場導入による効果を記載してください。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・記載例：●●の監視作業の軽減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によって、自動的に送信可能となるため、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が軽減されます。</a:t>
            </a:r>
          </a:p>
          <a:p>
            <a:endParaRPr kumimoji="1"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●●のコスト削減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によって、●●が可能となり、コストが削減されます。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3106340" y="0"/>
            <a:ext cx="3693319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現場導入による効果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487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30C339F-4681-45AA-860D-56EDB4209CED}"/>
              </a:ext>
            </a:extLst>
          </p:cNvPr>
          <p:cNvSpPr/>
          <p:nvPr/>
        </p:nvSpPr>
        <p:spPr>
          <a:xfrm>
            <a:off x="0" y="0"/>
            <a:ext cx="9906000" cy="492443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D745B49-4C65-4CCC-BD6F-B016BE3DBA4D}"/>
              </a:ext>
            </a:extLst>
          </p:cNvPr>
          <p:cNvSpPr txBox="1"/>
          <p:nvPr/>
        </p:nvSpPr>
        <p:spPr>
          <a:xfrm>
            <a:off x="457605" y="804252"/>
            <a:ext cx="8976816" cy="923330"/>
          </a:xfrm>
          <a:prstGeom prst="rect">
            <a:avLst/>
          </a:prstGeom>
          <a:noFill/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■現場導入の事例があれば記載してください（写真・図解などを入れて説明）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・記載例：●●大学と共同で、●●において実施。</a:t>
            </a:r>
          </a:p>
          <a:p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導入した結果、</a:t>
            </a:r>
            <a:r>
              <a:rPr kumimoji="1" lang="en-US" altLang="ja-JP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………</a:t>
            </a:r>
            <a:r>
              <a:rPr kumimoji="1"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7B37408-0EF0-4267-A7BE-ADBC10BC0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BACCE-DF6C-48F0-9C67-ADB3DFD399D6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E02C33-EF06-4392-842E-BECD6E04908C}"/>
              </a:ext>
            </a:extLst>
          </p:cNvPr>
          <p:cNvSpPr txBox="1"/>
          <p:nvPr/>
        </p:nvSpPr>
        <p:spPr>
          <a:xfrm>
            <a:off x="3721893" y="0"/>
            <a:ext cx="2462213" cy="492443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現場導入の例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3FB48F2-5E48-490F-A2D6-03ABEB4883F1}"/>
              </a:ext>
            </a:extLst>
          </p:cNvPr>
          <p:cNvSpPr/>
          <p:nvPr/>
        </p:nvSpPr>
        <p:spPr>
          <a:xfrm>
            <a:off x="250879" y="658026"/>
            <a:ext cx="9404242" cy="5695788"/>
          </a:xfrm>
          <a:prstGeom prst="rect">
            <a:avLst/>
          </a:prstGeom>
          <a:noFill/>
          <a:ln w="2540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071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C540FCC8A8D82478A01A937527D4C72" ma:contentTypeVersion="10" ma:contentTypeDescription="新しいドキュメントを作成します。" ma:contentTypeScope="" ma:versionID="5a43f2c34dde1183525fb989f0c10753">
  <xsd:schema xmlns:xsd="http://www.w3.org/2001/XMLSchema" xmlns:xs="http://www.w3.org/2001/XMLSchema" xmlns:p="http://schemas.microsoft.com/office/2006/metadata/properties" xmlns:ns2="8bdb108a-c699-4490-ba8a-8dc4ccaab960" xmlns:ns3="c422641f-6ea8-4bb7-8bd3-d25a23bd7000" targetNamespace="http://schemas.microsoft.com/office/2006/metadata/properties" ma:root="true" ma:fieldsID="cc8653bd0054f94bdf0e38332e3c6255" ns2:_="" ns3:_="">
    <xsd:import namespace="8bdb108a-c699-4490-ba8a-8dc4ccaab960"/>
    <xsd:import namespace="c422641f-6ea8-4bb7-8bd3-d25a23bd70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b108a-c699-4490-ba8a-8dc4ccaab9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32dd98ac-7f38-441c-8624-e0daaf53fd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22641f-6ea8-4bb7-8bd3-d25a23bd700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d5d512c-e4b6-484c-995d-4e88420e7432}" ma:internalName="TaxCatchAll" ma:showField="CatchAllData" ma:web="c422641f-6ea8-4bb7-8bd3-d25a23bd70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414A8B-9C85-4CFA-8108-A6D86A735969}"/>
</file>

<file path=customXml/itemProps2.xml><?xml version="1.0" encoding="utf-8"?>
<ds:datastoreItem xmlns:ds="http://schemas.openxmlformats.org/officeDocument/2006/customXml" ds:itemID="{C7DCBFA5-60D7-49A9-B77B-C4FF02319FA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815</Words>
  <PresentationFormat>A4 210 x 297 mm</PresentationFormat>
  <Paragraphs>97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ＭＳ 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2023-05-29T04:08:36Z</cp:lastPrinted>
  <dcterms:created xsi:type="dcterms:W3CDTF">2022-04-18T09:15:43Z</dcterms:created>
  <dcterms:modified xsi:type="dcterms:W3CDTF">2024-06-18T08:37:32Z</dcterms:modified>
</cp:coreProperties>
</file>